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29"/>
  </p:notesMasterIdLst>
  <p:sldIdLst>
    <p:sldId id="256" r:id="rId2"/>
    <p:sldId id="305" r:id="rId3"/>
    <p:sldId id="257" r:id="rId4"/>
    <p:sldId id="353" r:id="rId5"/>
    <p:sldId id="354" r:id="rId6"/>
    <p:sldId id="366" r:id="rId7"/>
    <p:sldId id="355" r:id="rId8"/>
    <p:sldId id="356" r:id="rId9"/>
    <p:sldId id="357" r:id="rId10"/>
    <p:sldId id="367" r:id="rId11"/>
    <p:sldId id="358" r:id="rId12"/>
    <p:sldId id="359" r:id="rId13"/>
    <p:sldId id="360" r:id="rId14"/>
    <p:sldId id="361" r:id="rId15"/>
    <p:sldId id="362" r:id="rId16"/>
    <p:sldId id="363" r:id="rId17"/>
    <p:sldId id="368" r:id="rId18"/>
    <p:sldId id="364" r:id="rId19"/>
    <p:sldId id="365" r:id="rId20"/>
    <p:sldId id="369" r:id="rId21"/>
    <p:sldId id="352" r:id="rId22"/>
    <p:sldId id="371" r:id="rId23"/>
    <p:sldId id="370" r:id="rId24"/>
    <p:sldId id="372" r:id="rId25"/>
    <p:sldId id="373" r:id="rId26"/>
    <p:sldId id="374" r:id="rId27"/>
    <p:sldId id="303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2CACBF-B01F-4F6B-A6B9-F5F0459828C0}">
  <a:tblStyle styleId="{842CACBF-B01F-4F6B-A6B9-F5F0459828C0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52"/>
    <p:restoredTop sz="94467"/>
  </p:normalViewPr>
  <p:slideViewPr>
    <p:cSldViewPr snapToGrid="0" snapToObjects="1">
      <p:cViewPr varScale="1">
        <p:scale>
          <a:sx n="103" d="100"/>
          <a:sy n="103" d="100"/>
        </p:scale>
        <p:origin x="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jpg>
</file>

<file path=ppt/media/image3.gif>
</file>

<file path=ppt/media/image4.jpeg>
</file>

<file path=ppt/media/image5.gif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993700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7523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980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5023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2225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77579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4933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Shape 4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163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Пользовательский макет 2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0" y="4665575"/>
            <a:ext cx="9144000" cy="4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349300" y="334525"/>
            <a:ext cx="7407000" cy="663000"/>
          </a:xfrm>
          <a:prstGeom prst="rect">
            <a:avLst/>
          </a:prstGeom>
          <a:noFill/>
        </p:spPr>
        <p:txBody>
          <a:bodyPr lIns="91425" tIns="91425" rIns="91425" bIns="91425" anchor="b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200" b="1">
                <a:solidFill>
                  <a:schemeClr val="dk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200" b="1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200" b="1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200" b="1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200" b="1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200" b="1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200" b="1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200" b="1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349300" y="1147425"/>
            <a:ext cx="7407000" cy="3172500"/>
          </a:xfrm>
          <a:prstGeom prst="rect">
            <a:avLst/>
          </a:prstGeom>
          <a:noFill/>
        </p:spPr>
        <p:txBody>
          <a:bodyPr lIns="91425" tIns="91425" rIns="91425" bIns="91425" anchor="t" anchorCtr="0"/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600">
                <a:solidFill>
                  <a:schemeClr val="dk2"/>
                </a:solidFill>
              </a:defRPr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000">
                <a:solidFill>
                  <a:schemeClr val="lt1"/>
                </a:solidFill>
              </a:rPr>
              <a:t>‹#›</a:t>
            </a:fld>
            <a:endParaRPr lang="ru"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Пользовательский макет 1">
    <p:bg>
      <p:bgPr>
        <a:solidFill>
          <a:srgbClr val="FFFFFF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0" y="4665575"/>
            <a:ext cx="9144000" cy="4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73" name="Shape 73"/>
          <p:cNvCxnSpPr/>
          <p:nvPr/>
        </p:nvCxnSpPr>
        <p:spPr>
          <a:xfrm>
            <a:off x="1128750" y="1995025"/>
            <a:ext cx="68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  <a:noFill/>
        </p:spPr>
        <p:txBody>
          <a:bodyPr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1128750" y="2225462"/>
            <a:ext cx="6886500" cy="2197200"/>
          </a:xfrm>
          <a:prstGeom prst="rect">
            <a:avLst/>
          </a:prstGeom>
          <a:noFill/>
        </p:spPr>
        <p:txBody>
          <a:bodyPr lIns="91425" tIns="91425" rIns="91425" bIns="91425" anchor="t" anchorCtr="0"/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000">
                <a:solidFill>
                  <a:schemeClr val="lt1"/>
                </a:solidFill>
              </a:rPr>
              <a:t>‹#›</a:t>
            </a:fld>
            <a:endParaRPr lang="ru"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618203"/>
            <a:ext cx="2808000" cy="295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  <a:endParaRPr lang="ru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12000"/>
            </a:lvl1pPr>
            <a:lvl2pPr lvl="1">
              <a:spcBef>
                <a:spcPts val="0"/>
              </a:spcBef>
              <a:buSzPct val="100000"/>
              <a:defRPr sz="12000"/>
            </a:lvl2pPr>
            <a:lvl3pPr lvl="2">
              <a:spcBef>
                <a:spcPts val="0"/>
              </a:spcBef>
              <a:buSzPct val="100000"/>
              <a:defRPr sz="12000"/>
            </a:lvl3pPr>
            <a:lvl4pPr lvl="3">
              <a:spcBef>
                <a:spcPts val="0"/>
              </a:spcBef>
              <a:buSzPct val="100000"/>
              <a:defRPr sz="12000"/>
            </a:lvl4pPr>
            <a:lvl5pPr lvl="4">
              <a:spcBef>
                <a:spcPts val="0"/>
              </a:spcBef>
              <a:buSzPct val="100000"/>
              <a:defRPr sz="12000"/>
            </a:lvl5pPr>
            <a:lvl6pPr lvl="5">
              <a:spcBef>
                <a:spcPts val="0"/>
              </a:spcBef>
              <a:buSzPct val="100000"/>
              <a:defRPr sz="12000"/>
            </a:lvl6pPr>
            <a:lvl7pPr lvl="6">
              <a:spcBef>
                <a:spcPts val="0"/>
              </a:spcBef>
              <a:buSzPct val="100000"/>
              <a:defRPr sz="12000"/>
            </a:lvl7pPr>
            <a:lvl8pPr lvl="7">
              <a:spcBef>
                <a:spcPts val="0"/>
              </a:spcBef>
              <a:buSzPct val="100000"/>
              <a:defRPr sz="12000"/>
            </a:lvl8pPr>
            <a:lvl9pPr lvl="8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 lang="ru" sz="10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g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7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Test Frameworks</a:t>
            </a:r>
            <a:endParaRPr lang="ru" dirty="0"/>
          </a:p>
        </p:txBody>
      </p:sp>
      <p:sp>
        <p:nvSpPr>
          <p:cNvPr id="82" name="Shape 8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ru"/>
              <a:t>T-Systems RUS. 2017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0" y="322169"/>
            <a:ext cx="9144000" cy="66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dirty="0">
                <a:latin typeface="Courier New" charset="0"/>
                <a:ea typeface="Courier New" charset="0"/>
                <a:cs typeface="Courier New" charset="0"/>
              </a:rPr>
              <a:t>Summary of Contents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49300" y="985168"/>
            <a:ext cx="7407000" cy="352504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eaLnBrk="1" hangingPunct="1"/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Модульное и интеграционное тестирование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Преимущества модульного тестирования 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b="1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Junit — </a:t>
            </a:r>
            <a:r>
              <a:rPr lang="ru-RU" sz="1900" b="1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библиотека для модульного тестирования</a:t>
            </a:r>
            <a:endParaRPr lang="ru-RU" sz="1900" b="1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Mock — </a:t>
            </a:r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библиотеки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TDD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3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JUnit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b="1" dirty="0" err="1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JUnit</a:t>
            </a:r>
            <a:r>
              <a:rPr lang="ru-RU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- 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библиотека для модульного тестирования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принадлежит семье </a:t>
            </a:r>
            <a:r>
              <a:rPr lang="ru-RU" sz="18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фреймворков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sz="1800" u="sng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xUnit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для разных языков </a:t>
            </a:r>
            <a:r>
              <a:rPr lang="ru-RU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программирования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JUnit</a:t>
            </a:r>
            <a:r>
              <a:rPr lang="en-US" sz="18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породил систему расширений 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—</a:t>
            </a:r>
            <a:r>
              <a:rPr lang="en-US" sz="18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JMock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sz="18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EasyMock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sz="18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DbUnit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  <a:r>
              <a:rPr lang="en-US" sz="18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HttpUnit</a:t>
            </a:r>
            <a:endParaRPr lang="en-US" sz="1800" dirty="0">
              <a:solidFill>
                <a:schemeClr val="tx1">
                  <a:lumMod val="7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094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JUnit4 - @Test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299" y="1147425"/>
            <a:ext cx="8607131" cy="3172500"/>
          </a:xfrm>
        </p:spPr>
        <p:txBody>
          <a:bodyPr/>
          <a:lstStyle/>
          <a:p>
            <a:pPr marL="285750" lvl="1" indent="-285750">
              <a:buFont typeface="Arial" charset="0"/>
              <a:buChar char="•"/>
            </a:pPr>
            <a:r>
              <a:rPr lang="en-US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Before </a:t>
            </a:r>
            <a:r>
              <a:rPr lang="ru-RU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After</a:t>
            </a:r>
            <a:r>
              <a:rPr lang="ru-RU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BeforeClass</a:t>
            </a:r>
            <a:r>
              <a:rPr lang="ru-RU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AfterClass</a:t>
            </a:r>
            <a:endParaRPr lang="en-US" sz="1800" b="1" dirty="0">
              <a:solidFill>
                <a:schemeClr val="tx1">
                  <a:lumMod val="7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lvl="1" indent="-285750">
              <a:buFont typeface="Arial" charset="0"/>
              <a:buChar char="•"/>
            </a:pPr>
            <a:r>
              <a:rPr lang="ru-RU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Тестирование 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исключений 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Test(expected</a:t>
            </a:r>
            <a:r>
              <a:rPr lang="ru-RU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ru-RU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u-RU" sz="1800" b="1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Ваш_эксэпшн</a:t>
            </a:r>
            <a:r>
              <a:rPr lang="en-US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.class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ru-RU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sz="1800" b="1" dirty="0">
              <a:solidFill>
                <a:schemeClr val="tx1">
                  <a:lumMod val="7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lvl="1" indent="-285750">
              <a:buFont typeface="Arial" charset="0"/>
              <a:buChar char="•"/>
            </a:pP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TimeOut</a:t>
            </a:r>
            <a:r>
              <a:rPr lang="en-US" sz="18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Test(timeout=5000)</a:t>
            </a:r>
          </a:p>
          <a:p>
            <a:pPr marL="285750" lvl="1" indent="-285750">
              <a:buFont typeface="Arial" charset="0"/>
              <a:buChar char="•"/>
            </a:pPr>
            <a:r>
              <a:rPr lang="ru-RU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Игнорирование</a:t>
            </a:r>
            <a:r>
              <a:rPr lang="ru-RU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@Ignore</a:t>
            </a:r>
            <a:r>
              <a:rPr lang="en-US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(”reason”</a:t>
            </a:r>
            <a:r>
              <a:rPr lang="ru-RU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800" b="1" dirty="0" smtClean="0">
              <a:solidFill>
                <a:schemeClr val="tx1">
                  <a:lumMod val="7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lvl="1" indent="-285750">
              <a:buFont typeface="Arial" charset="0"/>
              <a:buChar char="•"/>
            </a:pPr>
            <a:r>
              <a:rPr lang="ru-RU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Наборы</a:t>
            </a:r>
            <a:r>
              <a:rPr lang="ru-RU" sz="1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тестов</a:t>
            </a:r>
            <a:r>
              <a:rPr lang="ru-RU" sz="18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800" b="1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RunWith</a:t>
            </a:r>
            <a:r>
              <a:rPr lang="en-US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u-RU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и </a:t>
            </a:r>
            <a:r>
              <a:rPr lang="en-US" sz="1800" b="1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sz="1800" b="1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SuiteClasses</a:t>
            </a:r>
            <a:endParaRPr lang="en-US" sz="1800" b="1" dirty="0" smtClean="0">
              <a:solidFill>
                <a:schemeClr val="tx1">
                  <a:lumMod val="75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48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Пример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300" y="997525"/>
            <a:ext cx="8958823" cy="3506637"/>
          </a:xfrm>
        </p:spPr>
        <p:txBody>
          <a:bodyPr/>
          <a:lstStyle/>
          <a:p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public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Calculator</a:t>
            </a:r>
            <a: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  <a:b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public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Integer</a:t>
            </a:r>
            <a: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maxValue</a:t>
            </a:r>
            <a: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Integer</a:t>
            </a:r>
            <a: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Integer</a:t>
            </a:r>
            <a: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==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null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|| 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==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null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throw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new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IllegalArgumentException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400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1400" dirty="0" err="1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Param</a:t>
            </a:r>
            <a:r>
              <a:rPr lang="mr-IN" sz="1400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must</a:t>
            </a:r>
            <a:r>
              <a:rPr lang="mr-IN" sz="1400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be</a:t>
            </a:r>
            <a:r>
              <a:rPr lang="mr-IN" sz="1400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not</a:t>
            </a:r>
            <a:r>
              <a:rPr lang="mr-IN" sz="1400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null</a:t>
            </a:r>
            <a:r>
              <a:rPr lang="mr-IN" sz="1400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       }</a:t>
            </a:r>
            <a:b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400" dirty="0" err="1" smtClean="0"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&lt; </a:t>
            </a:r>
            <a:r>
              <a:rPr lang="mr-IN" sz="1400" dirty="0" err="1" smtClean="0"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       }</a:t>
            </a:r>
            <a:b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1400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mr-IN" sz="1400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400" dirty="0" err="1" smtClean="0"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    }</a:t>
            </a:r>
            <a:b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400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mr-IN" dirty="0"/>
              <a:t/>
            </a:r>
            <a:br>
              <a:rPr lang="mr-IN" dirty="0"/>
            </a:br>
            <a:r>
              <a:rPr lang="mr-IN" dirty="0"/>
              <a:t/>
            </a:r>
            <a:br>
              <a:rPr lang="mr-IN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9771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Пример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CalculatorTest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private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Calculator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calculator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@Before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public void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initCalculator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calculator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new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Calculator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}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@Test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//..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74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Пример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300" y="997525"/>
            <a:ext cx="7407000" cy="31725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@Test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public void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maxValueTest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Integer actual = </a:t>
            </a:r>
            <a:r>
              <a:rPr lang="en-US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calculator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.maxValue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Integer.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valueOf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(10),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			    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Integer.</a:t>
            </a:r>
            <a:r>
              <a:rPr lang="en-US" i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valueOf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Assert.assertEquals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Integer.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valueOf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actual);</a:t>
            </a:r>
            <a:b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Test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expected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IllegalArgumentException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public void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exceptionTest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calculator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maxValue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Integer.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valueOf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(10),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null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01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Дополнительные правила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@Rule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300" y="1147424"/>
            <a:ext cx="8536792" cy="3401129"/>
          </a:xfrm>
        </p:spPr>
        <p:txBody>
          <a:bodyPr/>
          <a:lstStyle/>
          <a:p>
            <a:r>
              <a:rPr lang="ru-RU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Правила</a:t>
            </a:r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-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это некое подобие утилит для тестов, которые добавляют функционал до и после выполнения теста.</a:t>
            </a:r>
            <a:endParaRPr lang="en-US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@Rule 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public final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TemporaryFolder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folder = new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TemporaryFolder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sz="1400" i="1" dirty="0" smtClean="0">
                <a:latin typeface="Courier New" charset="0"/>
                <a:ea typeface="Courier New" charset="0"/>
                <a:cs typeface="Courier New" charset="0"/>
              </a:rPr>
              <a:t>//</a:t>
            </a:r>
            <a:r>
              <a:rPr lang="ru-RU" sz="1400" i="1" dirty="0">
                <a:latin typeface="Courier New" charset="0"/>
                <a:ea typeface="Courier New" charset="0"/>
                <a:cs typeface="Courier New" charset="0"/>
              </a:rPr>
              <a:t>временные файлы</a:t>
            </a:r>
            <a:endParaRPr lang="en-US" sz="1400" i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@Rule 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public final Timeout timeout = new Timeout(1000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r>
              <a:rPr lang="ru-RU" sz="1400" i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//</a:t>
            </a:r>
            <a:r>
              <a:rPr lang="ru-RU" sz="1400" i="1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для задания таймаута</a:t>
            </a:r>
            <a:endParaRPr lang="en-US" sz="1400" i="1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@Rule 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public final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ExpectedException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thrown =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ExpectedException.none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ru-RU" sz="1400" i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//</a:t>
            </a:r>
            <a:r>
              <a:rPr lang="ru-RU" sz="1400" i="1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для исключений</a:t>
            </a:r>
            <a:endParaRPr lang="en-US" sz="1400" i="1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296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0" y="322169"/>
            <a:ext cx="9144000" cy="66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dirty="0">
                <a:latin typeface="Courier New" charset="0"/>
                <a:ea typeface="Courier New" charset="0"/>
                <a:cs typeface="Courier New" charset="0"/>
              </a:rPr>
              <a:t>Summary of Contents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49300" y="985168"/>
            <a:ext cx="7407000" cy="352504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eaLnBrk="1" hangingPunct="1"/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Модульное и интеграционное тестирование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Преимущества модульного тестирования 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Junit — </a:t>
            </a:r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библиотека для модульного тестирования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b="1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Mock — </a:t>
            </a:r>
            <a:r>
              <a:rPr lang="ru-RU" sz="1900" b="1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библиотеки</a:t>
            </a:r>
            <a:endParaRPr lang="ru-RU" sz="1900" b="1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TDD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7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Mocks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 err="1" smtClean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Mock</a:t>
            </a:r>
            <a:r>
              <a:rPr lang="ru-RU" b="1" dirty="0" smtClean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-объект</a:t>
            </a:r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 — 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тип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объектов,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реализующих заданные аспекты моделируемого программного окружения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.</a:t>
            </a:r>
            <a:endParaRPr lang="en-US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ru-RU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Моки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это такие классы-заглушки (и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соответсвенно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объекты), которые позволяют избавиться от внешних зависимостей при модульном (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unit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тестировании</a:t>
            </a:r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 — </a:t>
            </a:r>
            <a:r>
              <a:rPr lang="ru-RU" b="1" dirty="0">
                <a:latin typeface="Courier New" charset="0"/>
                <a:ea typeface="Courier New" charset="0"/>
                <a:cs typeface="Courier New" charset="0"/>
              </a:rPr>
              <a:t>ибо тестирование с зависимостями уже интеграционное или системное 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и требует больших ресурсов, состояния данных и как следствие - большей сложности</a:t>
            </a:r>
          </a:p>
          <a:p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927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Mockito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Создает </a:t>
            </a:r>
            <a:r>
              <a:rPr lang="ru-RU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моки</a:t>
            </a:r>
            <a:endParaRPr lang="ru-RU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Определяет значение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возвращаемого методом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мока</a:t>
            </a:r>
            <a:endParaRPr lang="ru-RU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Выбрасывает исключение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при вызове метода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мока</a:t>
            </a:r>
            <a:endParaRPr lang="ru-RU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Проверяет:</a:t>
            </a:r>
            <a:endParaRPr lang="ru-RU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ru-RU" dirty="0"/>
          </a:p>
        </p:txBody>
      </p:sp>
      <p:pic>
        <p:nvPicPr>
          <p:cNvPr id="4" name="Picture 6" descr="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569888" y="334525"/>
            <a:ext cx="2372823" cy="11009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53662" y="2733675"/>
            <a:ext cx="29107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3">
              <a:buFont typeface="Wingdings" pitchFamily="2" charset="2"/>
              <a:buChar char="ü"/>
            </a:pPr>
            <a:r>
              <a:rPr lang="ru-RU" sz="1600" dirty="0">
                <a:latin typeface="Courier New" charset="0"/>
                <a:ea typeface="Courier New" charset="0"/>
                <a:cs typeface="Courier New" charset="0"/>
              </a:rPr>
              <a:t>порядок </a:t>
            </a:r>
            <a:r>
              <a:rPr lang="ru-RU" sz="1600" dirty="0" smtClean="0">
                <a:latin typeface="Courier New" charset="0"/>
                <a:ea typeface="Courier New" charset="0"/>
                <a:cs typeface="Courier New" charset="0"/>
              </a:rPr>
              <a:t>вызовов</a:t>
            </a:r>
            <a:endParaRPr lang="ru-RU" sz="1600" dirty="0">
              <a:latin typeface="Courier New" charset="0"/>
              <a:ea typeface="Courier New" charset="0"/>
              <a:cs typeface="Courier New" charset="0"/>
            </a:endParaRPr>
          </a:p>
          <a:p>
            <a:pPr lvl="3">
              <a:buFont typeface="Wingdings" pitchFamily="2" charset="2"/>
              <a:buChar char="ü"/>
            </a:pPr>
            <a:r>
              <a:rPr lang="ru-RU" sz="1600" dirty="0">
                <a:latin typeface="Courier New" charset="0"/>
                <a:ea typeface="Courier New" charset="0"/>
                <a:cs typeface="Courier New" charset="0"/>
              </a:rPr>
              <a:t>количество вызовов</a:t>
            </a:r>
          </a:p>
          <a:p>
            <a:pPr lvl="3">
              <a:buFont typeface="Wingdings" pitchFamily="2" charset="2"/>
              <a:buChar char="ü"/>
            </a:pPr>
            <a:r>
              <a:rPr lang="ru-RU" sz="1600" dirty="0">
                <a:latin typeface="Courier New" charset="0"/>
                <a:ea typeface="Courier New" charset="0"/>
                <a:cs typeface="Courier New" charset="0"/>
              </a:rPr>
              <a:t>отсутствие вызовов</a:t>
            </a:r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51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"/>
            <a:ext cx="9144000" cy="513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99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Mockito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300" y="1147425"/>
            <a:ext cx="8489900" cy="3172500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b="1" dirty="0" smtClean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// </a:t>
            </a:r>
            <a:r>
              <a:rPr lang="ru-RU" b="1" dirty="0" smtClean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Подготовка объекта </a:t>
            </a:r>
          </a:p>
          <a:p>
            <a:pPr>
              <a:spcAft>
                <a:spcPts val="0"/>
              </a:spcAft>
            </a:pP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smtClean="0">
                <a:latin typeface="Courier New" charset="0"/>
                <a:ea typeface="Courier New" charset="0"/>
                <a:cs typeface="Courier New" charset="0"/>
              </a:rPr>
              <a:t>when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ru-RU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хакер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ru-RU" dirty="0" err="1" smtClean="0">
                <a:latin typeface="Courier New" charset="0"/>
                <a:ea typeface="Courier New" charset="0"/>
                <a:cs typeface="Courier New" charset="0"/>
              </a:rPr>
              <a:t>перебираюПароли</a:t>
            </a:r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pPr>
              <a:spcAft>
                <a:spcPts val="0"/>
              </a:spcAft>
            </a:pPr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		.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thenReturn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smtClean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new </a:t>
            </a:r>
            <a:r>
              <a:rPr lang="en-US" b="1" dirty="0" err="1" smtClean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US" b="1" dirty="0" smtClean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ru-RU" b="1" dirty="0" smtClean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Пароль</a:t>
            </a:r>
            <a:r>
              <a:rPr lang="en-US" b="1" dirty="0" smtClean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); </a:t>
            </a:r>
            <a:endParaRPr lang="ru-RU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spcAft>
                <a:spcPts val="0"/>
              </a:spcAft>
            </a:pPr>
            <a:r>
              <a:rPr lang="ru-RU" b="1" dirty="0" smtClean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// Действие</a:t>
            </a:r>
          </a:p>
          <a:p>
            <a:pPr>
              <a:spcAft>
                <a:spcPts val="0"/>
              </a:spcAft>
            </a:pPr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ru-RU" dirty="0" err="1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главныйХакер</a:t>
            </a:r>
            <a:r>
              <a:rPr lang="ru-RU" dirty="0" err="1" smtClean="0">
                <a:latin typeface="Courier New" charset="0"/>
                <a:ea typeface="Courier New" charset="0"/>
                <a:cs typeface="Courier New" charset="0"/>
              </a:rPr>
              <a:t>.взламываюПекарню</a:t>
            </a:r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  <a:p>
            <a:pPr>
              <a:spcAft>
                <a:spcPts val="0"/>
              </a:spcAft>
            </a:pPr>
            <a:endParaRPr lang="ru-RU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spcAft>
                <a:spcPts val="0"/>
              </a:spcAft>
            </a:pPr>
            <a:r>
              <a:rPr lang="ru-RU" b="1" dirty="0" smtClean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// Проверка</a:t>
            </a:r>
            <a:endParaRPr lang="en-US" b="1" dirty="0" smtClean="0">
              <a:solidFill>
                <a:schemeClr val="tx1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smtClean="0">
                <a:latin typeface="Courier New" pitchFamily="49" charset="0"/>
                <a:cs typeface="Courier New" pitchFamily="49" charset="0"/>
              </a:rPr>
              <a:t>verify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ru-RU" dirty="0" smtClean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хакер</a:t>
            </a:r>
            <a:r>
              <a:rPr lang="ru-RU" dirty="0" smtClean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.</a:t>
            </a:r>
            <a:r>
              <a:rPr lang="ru-RU" dirty="0" err="1" smtClean="0">
                <a:latin typeface="Courier New" charset="0"/>
                <a:ea typeface="Courier New" charset="0"/>
                <a:cs typeface="Courier New" charset="0"/>
              </a:rPr>
              <a:t>подбираюПароли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();</a:t>
            </a:r>
            <a:endParaRPr lang="ru-RU" dirty="0" smtClean="0">
              <a:latin typeface="Courier New" pitchFamily="49" charset="0"/>
              <a:cs typeface="Courier New" pitchFamily="49" charset="0"/>
            </a:endParaRPr>
          </a:p>
          <a:p>
            <a:pPr>
              <a:spcAft>
                <a:spcPts val="0"/>
              </a:spcAft>
            </a:pPr>
            <a:endParaRPr lang="ru-RU" dirty="0" smtClean="0"/>
          </a:p>
          <a:p>
            <a:pPr>
              <a:spcAft>
                <a:spcPts val="0"/>
              </a:spcAft>
            </a:pPr>
            <a:r>
              <a:rPr lang="ru-RU" i="1" dirty="0" smtClean="0">
                <a:latin typeface="Courier New" charset="0"/>
                <a:ea typeface="Courier New" charset="0"/>
                <a:cs typeface="Courier New" charset="0"/>
              </a:rPr>
              <a:t>Если </a:t>
            </a:r>
            <a:r>
              <a:rPr lang="ru-RU" i="1" dirty="0">
                <a:latin typeface="Courier New" charset="0"/>
                <a:ea typeface="Courier New" charset="0"/>
                <a:cs typeface="Courier New" charset="0"/>
              </a:rPr>
              <a:t>возвращаемый объект не задать, то по умолчанию будут возвращаться </a:t>
            </a: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null</a:t>
            </a:r>
            <a:r>
              <a:rPr lang="ru-RU" i="1" dirty="0">
                <a:latin typeface="Courier New" charset="0"/>
                <a:ea typeface="Courier New" charset="0"/>
                <a:cs typeface="Courier New" charset="0"/>
              </a:rPr>
              <a:t>, 0, </a:t>
            </a: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false</a:t>
            </a:r>
            <a:r>
              <a:rPr lang="ru-RU" dirty="0"/>
              <a:t>.</a:t>
            </a:r>
          </a:p>
          <a:p>
            <a:pPr>
              <a:spcAft>
                <a:spcPts val="0"/>
              </a:spcAft>
            </a:pP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>
              <a:spcAft>
                <a:spcPts val="0"/>
              </a:spcAft>
            </a:pP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spcAft>
                <a:spcPts val="0"/>
              </a:spcAft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771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53221"/>
            <a:ext cx="9144000" cy="663000"/>
          </a:xfrm>
        </p:spPr>
        <p:txBody>
          <a:bodyPr/>
          <a:lstStyle/>
          <a:p>
            <a:pPr algn="ctr"/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Практика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112" y="1052832"/>
            <a:ext cx="3137775" cy="313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58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0" y="322169"/>
            <a:ext cx="9144000" cy="66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dirty="0">
                <a:latin typeface="Courier New" charset="0"/>
                <a:ea typeface="Courier New" charset="0"/>
                <a:cs typeface="Courier New" charset="0"/>
              </a:rPr>
              <a:t>Summary of Contents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49300" y="985168"/>
            <a:ext cx="7407000" cy="352504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eaLnBrk="1" hangingPunct="1"/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Модульное и интеграционное тестирование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Преимущества модульного тестирования 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Junit — </a:t>
            </a:r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библиотека для модульного тестирования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Mock — </a:t>
            </a:r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библиотеки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b="1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TDD</a:t>
            </a:r>
            <a:endParaRPr lang="en-US" sz="1900" b="1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34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9300" y="346248"/>
            <a:ext cx="7407000" cy="663000"/>
          </a:xfrm>
        </p:spPr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TDD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Разработка через тестирование (</a:t>
            </a:r>
            <a:r>
              <a:rPr lang="ru-RU" b="1" dirty="0" err="1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test-driven</a:t>
            </a:r>
            <a:r>
              <a:rPr lang="ru-RU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u-RU" b="1" dirty="0" err="1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development</a:t>
            </a:r>
            <a:r>
              <a:rPr lang="ru-RU" b="1" dirty="0">
                <a:solidFill>
                  <a:schemeClr val="tx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TDD) </a:t>
            </a:r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—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техника разработки программного обеспечения, которая основывается на повторении очень коротких циклов разработки: сначала пишется тест, покрывающий желаемое изменение, затем пишется код, который позволит пройти тест, и под конец проводится </a:t>
            </a:r>
            <a:r>
              <a:rPr lang="ru-RU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рефакторинг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нового кода к соответствующим стандартам.</a:t>
            </a:r>
            <a:endParaRPr lang="en-US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3586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9300" y="346248"/>
            <a:ext cx="7407000" cy="663000"/>
          </a:xfrm>
        </p:spPr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TDD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 descr="tdd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46031" y="677748"/>
            <a:ext cx="7272808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4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TDD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300" y="997525"/>
            <a:ext cx="7407000" cy="3172500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ru-RU" b="1" dirty="0">
                <a:latin typeface="Courier New" charset="0"/>
                <a:ea typeface="Courier New" charset="0"/>
                <a:cs typeface="Courier New" charset="0"/>
              </a:rPr>
              <a:t>Добавление теста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фокусирует внимание девелопера на бизнес требованиях а не на написании кода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ru-RU" b="1" dirty="0">
                <a:latin typeface="Courier New" charset="0"/>
                <a:ea typeface="Courier New" charset="0"/>
                <a:cs typeface="Courier New" charset="0"/>
              </a:rPr>
              <a:t>Запуск тестов и получение отрицательных результатов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ru-RU" b="1" dirty="0">
                <a:latin typeface="Courier New" charset="0"/>
                <a:ea typeface="Courier New" charset="0"/>
                <a:cs typeface="Courier New" charset="0"/>
              </a:rPr>
              <a:t>Написание кода под имеющиеся тесты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ru-RU" b="1" dirty="0">
                <a:latin typeface="Courier New" charset="0"/>
                <a:ea typeface="Courier New" charset="0"/>
                <a:cs typeface="Courier New" charset="0"/>
              </a:rPr>
              <a:t>Запуск тестов и проверка их прохождения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ru-RU" b="1" dirty="0" err="1">
                <a:latin typeface="Courier New" charset="0"/>
                <a:ea typeface="Courier New" charset="0"/>
                <a:cs typeface="Courier New" charset="0"/>
              </a:rPr>
              <a:t>Рефакторинг</a:t>
            </a:r>
            <a:r>
              <a:rPr lang="ru-RU" b="1" dirty="0">
                <a:latin typeface="Courier New" charset="0"/>
                <a:ea typeface="Courier New" charset="0"/>
                <a:cs typeface="Courier New" charset="0"/>
              </a:rPr>
              <a:t> кода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7850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53221"/>
            <a:ext cx="9144000" cy="663000"/>
          </a:xfrm>
        </p:spPr>
        <p:txBody>
          <a:bodyPr/>
          <a:lstStyle/>
          <a:p>
            <a:pPr algn="ctr"/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Практика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TDD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88523" y="972460"/>
            <a:ext cx="39272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 smtClean="0">
                <a:latin typeface="Courier New" charset="0"/>
                <a:ea typeface="Courier New" charset="0"/>
                <a:cs typeface="Courier New" charset="0"/>
              </a:rPr>
              <a:t>Пекарня</a:t>
            </a:r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algn="ctr"/>
            <a:endParaRPr lang="ru-RU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latin typeface="Courier New" charset="0"/>
                <a:ea typeface="Courier New" charset="0"/>
                <a:cs typeface="Courier New" charset="0"/>
              </a:rPr>
              <a:t>Регистрация пользователя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latin typeface="Courier New" charset="0"/>
                <a:ea typeface="Courier New" charset="0"/>
                <a:cs typeface="Courier New" charset="0"/>
              </a:rPr>
              <a:t>Покупка </a:t>
            </a:r>
            <a:r>
              <a:rPr lang="ru-RU" sz="2000" dirty="0" err="1" smtClean="0">
                <a:latin typeface="Courier New" charset="0"/>
                <a:ea typeface="Courier New" charset="0"/>
                <a:cs typeface="Courier New" charset="0"/>
              </a:rPr>
              <a:t>печенек</a:t>
            </a:r>
            <a:endParaRPr lang="ru-RU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latin typeface="Courier New" charset="0"/>
                <a:ea typeface="Courier New" charset="0"/>
                <a:cs typeface="Courier New" charset="0"/>
              </a:rPr>
              <a:t>Выход из системы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777" y="1523445"/>
            <a:ext cx="2288931" cy="21080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88523" y="3067691"/>
            <a:ext cx="3722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DDL</a:t>
            </a:r>
          </a:p>
          <a:p>
            <a:pPr algn="ctr"/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>
                <a:latin typeface="Courier New" charset="0"/>
                <a:ea typeface="Courier New" charset="0"/>
                <a:cs typeface="Courier New" charset="0"/>
              </a:rPr>
              <a:t>Тесты 20 минут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>
                <a:latin typeface="Courier New" charset="0"/>
                <a:ea typeface="Courier New" charset="0"/>
                <a:cs typeface="Courier New" charset="0"/>
              </a:rPr>
              <a:t>Реализация 20 минут</a:t>
            </a:r>
            <a:endParaRPr lang="ru-RU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25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 txBox="1">
            <a:spLocks noGrp="1"/>
          </p:cNvSpPr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Q&amp;A</a:t>
            </a:r>
            <a:endParaRPr lang="ru" dirty="0"/>
          </a:p>
        </p:txBody>
      </p:sp>
      <p:sp>
        <p:nvSpPr>
          <p:cNvPr id="465" name="Shape 465"/>
          <p:cNvSpPr txBox="1">
            <a:spLocks noGrp="1"/>
          </p:cNvSpPr>
          <p:nvPr>
            <p:ph type="body" idx="1"/>
          </p:nvPr>
        </p:nvSpPr>
        <p:spPr>
          <a:xfrm>
            <a:off x="1128750" y="2225462"/>
            <a:ext cx="6886500" cy="2197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Marina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&amp;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Sasha</a:t>
            </a:r>
            <a:endParaRPr lang="ru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0" y="322169"/>
            <a:ext cx="9144000" cy="66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dirty="0">
                <a:latin typeface="Courier New" charset="0"/>
                <a:ea typeface="Courier New" charset="0"/>
                <a:cs typeface="Courier New" charset="0"/>
              </a:rPr>
              <a:t>Summary of Contents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49300" y="985168"/>
            <a:ext cx="7407000" cy="352504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eaLnBrk="1" hangingPunct="1"/>
            <a:r>
              <a:rPr lang="ru-RU" sz="1900" b="1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Модульное и интеграционное тестирование</a:t>
            </a:r>
            <a:endParaRPr lang="ru-RU" sz="1900" b="1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Преимущества модульного тестирования 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Junit — </a:t>
            </a:r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библиотека для модульного тестирования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Mock — </a:t>
            </a:r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библиотеки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TDD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Unit testing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300" y="997525"/>
            <a:ext cx="7407000" cy="3172500"/>
          </a:xfrm>
        </p:spPr>
        <p:txBody>
          <a:bodyPr/>
          <a:lstStyle/>
          <a:p>
            <a:r>
              <a:rPr lang="en-US" sz="1800" b="1" dirty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Unit test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процесс в программировании, позволяющий проверить на корректность отдельные модули исходного кода программы</a:t>
            </a:r>
            <a:r>
              <a:rPr lang="ru-RU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ru-RU" sz="18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Идея 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состоит в том, чтобы писать тесты для каждого</a:t>
            </a:r>
            <a:r>
              <a:rPr lang="ru-RU" sz="1800" b="1" dirty="0">
                <a:latin typeface="Courier New" charset="0"/>
                <a:ea typeface="Courier New" charset="0"/>
                <a:cs typeface="Courier New" charset="0"/>
              </a:rPr>
              <a:t> нетривиального 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метода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endParaRPr lang="ru-RU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43760"/>
            <a:ext cx="2405380" cy="240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5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Integration testing 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300" y="997525"/>
            <a:ext cx="7407000" cy="3172500"/>
          </a:xfrm>
        </p:spPr>
        <p:txBody>
          <a:bodyPr/>
          <a:lstStyle/>
          <a:p>
            <a:r>
              <a:rPr lang="en-US" sz="1800" b="1" dirty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Integration test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ru-RU" sz="18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одна из фаз тестирования программного обеспечения, при котором отдельные программные модули объединяются и тестируются в группе. 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ru-RU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694" y="2067333"/>
            <a:ext cx="4433306" cy="249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82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0" y="322169"/>
            <a:ext cx="9144000" cy="66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dirty="0">
                <a:latin typeface="Courier New" charset="0"/>
                <a:ea typeface="Courier New" charset="0"/>
                <a:cs typeface="Courier New" charset="0"/>
              </a:rPr>
              <a:t>Summary of Contents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49300" y="985168"/>
            <a:ext cx="7407000" cy="352504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eaLnBrk="1" hangingPunct="1"/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Модульное и интеграционное тестирование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ru-RU" sz="1900" b="1" dirty="0" smtClean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Преимущества модульного тестирования </a:t>
            </a:r>
            <a:endParaRPr lang="en-US" sz="1900" b="1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Junit — </a:t>
            </a:r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библиотека для модульного тестирования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Mock — </a:t>
            </a:r>
            <a:r>
              <a:rPr lang="ru-RU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библиотеки</a:t>
            </a:r>
            <a:endParaRPr lang="ru-RU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19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TDD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84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9300" y="334525"/>
            <a:ext cx="7992060" cy="663000"/>
          </a:xfrm>
        </p:spPr>
        <p:txBody>
          <a:bodyPr/>
          <a:lstStyle/>
          <a:p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Преимущества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unit-</a:t>
            </a:r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тестирования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Поощрение изменений</a:t>
            </a:r>
          </a:p>
          <a:p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Модульное тестирование позже позволяет программистам проводить  </a:t>
            </a:r>
            <a:r>
              <a:rPr lang="ru-RU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рефакторинг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будучи уверенными, что модуль по-прежнему работает корректно .</a:t>
            </a:r>
          </a:p>
          <a:p>
            <a:r>
              <a:rPr lang="ru-RU" b="1" dirty="0" smtClean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Упрощение </a:t>
            </a:r>
            <a:r>
              <a:rPr lang="ru-RU" b="1" dirty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интеграции</a:t>
            </a:r>
          </a:p>
          <a:p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Модульное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тестирование помогает устранить сомнения по поводу отдельных модулей и может быть использовано для подхода к тестированию «снизу вверх»: сначала тестируются отдельные части программы, затем программа в целом.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64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9300" y="334525"/>
            <a:ext cx="7992060" cy="663000"/>
          </a:xfrm>
        </p:spPr>
        <p:txBody>
          <a:bodyPr/>
          <a:lstStyle/>
          <a:p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Преимущества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unit-</a:t>
            </a:r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тестирования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300" y="997524"/>
            <a:ext cx="7407000" cy="3350955"/>
          </a:xfrm>
        </p:spPr>
        <p:txBody>
          <a:bodyPr/>
          <a:lstStyle/>
          <a:p>
            <a:r>
              <a:rPr lang="ru-RU" sz="1500" b="1" dirty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Документирование кода</a:t>
            </a:r>
          </a:p>
          <a:p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Модульные </a:t>
            </a:r>
            <a:r>
              <a:rPr lang="ru-RU" sz="15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тесты можно рассматривать как «живой документ» для тестируемого класса. Клиенты, которые не знают, как использовать данный класс, могут использовать юнит-тест в качестве примера.</a:t>
            </a:r>
          </a:p>
          <a:p>
            <a:r>
              <a:rPr lang="ru-RU" sz="1500" b="1" dirty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Отделение интерфейса от реализации</a:t>
            </a:r>
          </a:p>
          <a:p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Поскольку </a:t>
            </a:r>
            <a:r>
              <a:rPr lang="ru-RU" sz="15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некоторые классы могут использовать другие классы, тестирование отдельного класса часто распространяется на связанные с ним</a:t>
            </a:r>
            <a:r>
              <a:rPr lang="ru-RU" sz="15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.</a:t>
            </a:r>
            <a:endParaRPr lang="ru-RU" sz="15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04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Ограничения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unit-</a:t>
            </a:r>
            <a:r>
              <a:rPr lang="ru-RU" dirty="0" smtClean="0">
                <a:latin typeface="Courier New" charset="0"/>
                <a:ea typeface="Courier New" charset="0"/>
                <a:cs typeface="Courier New" charset="0"/>
              </a:rPr>
              <a:t>тестов</a:t>
            </a:r>
            <a:endParaRPr lang="ru-RU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9300" y="997525"/>
            <a:ext cx="7407000" cy="3172500"/>
          </a:xfrm>
        </p:spPr>
        <p:txBody>
          <a:bodyPr/>
          <a:lstStyle/>
          <a:p>
            <a:r>
              <a:rPr lang="ru-RU" b="1" dirty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Ошибки интеграции системного уровня</a:t>
            </a:r>
          </a:p>
          <a:p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Происходит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тестирование каждого из модулей по отдельности. Это означает, что ошибки интеграции, системного уровня, функций, исполняемых в нескольких модулях не будут определены</a:t>
            </a:r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. 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ru-RU" b="1" dirty="0">
                <a:solidFill>
                  <a:schemeClr val="tx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Производительность</a:t>
            </a:r>
          </a:p>
          <a:p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Данная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технология бесполезна для проведения тестов на производительность. </a:t>
            </a:r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Таким </a:t>
            </a:r>
            <a:r>
              <a:rPr lang="ru-RU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образом, модульное тестирование более эффективно при использовании в сочетании с другими методиками тестирования</a:t>
            </a:r>
            <a:r>
              <a:rPr lang="ru-RU" dirty="0">
                <a:latin typeface="Courier New" charset="0"/>
                <a:ea typeface="Courier New" charset="0"/>
                <a:cs typeface="Courier New" charset="0"/>
              </a:rPr>
              <a:t>.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208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dern-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517</Words>
  <Application>Microsoft Macintosh PowerPoint</Application>
  <PresentationFormat>Экран (16:9)</PresentationFormat>
  <Paragraphs>124</Paragraphs>
  <Slides>27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3" baseType="lpstr">
      <vt:lpstr>Courier New</vt:lpstr>
      <vt:lpstr>Oswald</vt:lpstr>
      <vt:lpstr>Source Code Pro</vt:lpstr>
      <vt:lpstr>Wingdings</vt:lpstr>
      <vt:lpstr>Arial</vt:lpstr>
      <vt:lpstr>modern-writer</vt:lpstr>
      <vt:lpstr>Test Frameworks</vt:lpstr>
      <vt:lpstr>Презентация PowerPoint</vt:lpstr>
      <vt:lpstr>Summary of Contents</vt:lpstr>
      <vt:lpstr>Unit testing</vt:lpstr>
      <vt:lpstr>Integration testing </vt:lpstr>
      <vt:lpstr>Summary of Contents</vt:lpstr>
      <vt:lpstr>Преимущества unit-тестирования</vt:lpstr>
      <vt:lpstr>Преимущества unit-тестирования</vt:lpstr>
      <vt:lpstr>Ограничения unit-тестов</vt:lpstr>
      <vt:lpstr>Summary of Contents</vt:lpstr>
      <vt:lpstr>JUnit</vt:lpstr>
      <vt:lpstr>JUnit4 - @Test</vt:lpstr>
      <vt:lpstr>Пример</vt:lpstr>
      <vt:lpstr>Пример</vt:lpstr>
      <vt:lpstr>Пример</vt:lpstr>
      <vt:lpstr>Дополнительные правила @Rule</vt:lpstr>
      <vt:lpstr>Summary of Contents</vt:lpstr>
      <vt:lpstr>Mocks</vt:lpstr>
      <vt:lpstr>Mockito</vt:lpstr>
      <vt:lpstr>Mockito</vt:lpstr>
      <vt:lpstr>Практика</vt:lpstr>
      <vt:lpstr>Summary of Contents</vt:lpstr>
      <vt:lpstr>TDD</vt:lpstr>
      <vt:lpstr>TDD</vt:lpstr>
      <vt:lpstr>TDD</vt:lpstr>
      <vt:lpstr>Практика TDD</vt:lpstr>
      <vt:lpstr>Q&amp;A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Framework</dc:title>
  <cp:lastModifiedBy>пользователь Microsoft Office</cp:lastModifiedBy>
  <cp:revision>54</cp:revision>
  <dcterms:modified xsi:type="dcterms:W3CDTF">2017-07-15T21:20:46Z</dcterms:modified>
</cp:coreProperties>
</file>